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8" r:id="rId2"/>
    <p:sldId id="277" r:id="rId3"/>
    <p:sldId id="276" r:id="rId4"/>
    <p:sldId id="273" r:id="rId5"/>
    <p:sldId id="317" r:id="rId6"/>
    <p:sldId id="314" r:id="rId7"/>
    <p:sldId id="270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8" r:id="rId16"/>
    <p:sldId id="326" r:id="rId17"/>
    <p:sldId id="307" r:id="rId18"/>
    <p:sldId id="327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279" r:id="rId2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5BE32D-D949-472F-8B45-DC8DEBA385C6}">
          <p14:sldIdLst>
            <p14:sldId id="278"/>
            <p14:sldId id="277"/>
            <p14:sldId id="276"/>
            <p14:sldId id="273"/>
            <p14:sldId id="317"/>
            <p14:sldId id="314"/>
            <p14:sldId id="270"/>
            <p14:sldId id="319"/>
            <p14:sldId id="320"/>
            <p14:sldId id="321"/>
            <p14:sldId id="322"/>
            <p14:sldId id="323"/>
            <p14:sldId id="324"/>
            <p14:sldId id="325"/>
            <p14:sldId id="328"/>
            <p14:sldId id="326"/>
            <p14:sldId id="307"/>
            <p14:sldId id="327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  <p14:section name="Раздел без заголовка" id="{B017FFBF-ED52-438D-A605-FC22D1C390FF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ina Projerina" initials="GP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4" autoAdjust="0"/>
    <p:restoredTop sz="86391" autoAdjust="0"/>
  </p:normalViewPr>
  <p:slideViewPr>
    <p:cSldViewPr snapToGrid="0">
      <p:cViewPr varScale="1">
        <p:scale>
          <a:sx n="74" d="100"/>
          <a:sy n="74" d="100"/>
        </p:scale>
        <p:origin x="60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1" cy="4964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66" y="1"/>
            <a:ext cx="2930520" cy="4964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39F24-E70B-43B3-A5B1-F11E63810641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214"/>
            <a:ext cx="5408614" cy="4474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425"/>
            <a:ext cx="2930521" cy="4964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66" y="9444425"/>
            <a:ext cx="2930520" cy="4964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84D53-7ECE-47B5-AF60-F499E798D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2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36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72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41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09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22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77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85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026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29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8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4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6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3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0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87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2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56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2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4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Макет аккредитации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 smtClean="0"/>
              <a:t>Образец</a:t>
            </a:r>
          </a:p>
          <a:p>
            <a:pPr lvl="0"/>
            <a:endParaRPr lang="ru-RU" dirty="0" err="1" smtClean="0"/>
          </a:p>
          <a:p>
            <a:pPr lvl="0"/>
            <a:endParaRPr lang="ru-RU" dirty="0" err="1" smtClean="0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 smtClean="0"/>
              <a:t>Образец</a:t>
            </a:r>
          </a:p>
          <a:p>
            <a:pPr lvl="0"/>
            <a:endParaRPr lang="ru-RU" dirty="0" err="1" smtClean="0"/>
          </a:p>
          <a:p>
            <a:pPr lvl="0"/>
            <a:endParaRPr lang="ru-RU" dirty="0" err="1" smtClean="0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 smtClean="0"/>
              <a:t>Образец</a:t>
            </a:r>
          </a:p>
          <a:p>
            <a:pPr lvl="0"/>
            <a:endParaRPr lang="ru-RU" dirty="0" err="1" smtClean="0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B2C477-4C72-4929-9259-55E9A40329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5811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4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5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16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7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4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4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4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4395-43F2-4EF3-BB8F-031C5533DA7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03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7"/>
          </p:nvPr>
        </p:nvSpPr>
        <p:spPr>
          <a:xfrm>
            <a:off x="500706" y="1463040"/>
            <a:ext cx="10768223" cy="5191479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понятия и общие требования к производству, транспортировке и реализации семян сельскохозяйственных растений</a:t>
            </a:r>
          </a:p>
          <a:p>
            <a:pPr algn="ctr"/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Заместитель руководителя филиала </a:t>
            </a:r>
          </a:p>
          <a:p>
            <a:r>
              <a:rPr lang="ru-RU" sz="1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ФГБУ </a:t>
            </a:r>
            <a:r>
              <a:rPr lang="ru-RU" sz="1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Россельхозцентр</a:t>
            </a:r>
            <a:r>
              <a:rPr lang="ru-RU" sz="1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по </a:t>
            </a:r>
            <a:r>
              <a:rPr lang="ru-RU" sz="1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</a:t>
            </a:r>
            <a:r>
              <a:rPr lang="ru-RU" sz="18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8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sz="18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О.В</a:t>
            </a:r>
            <a:r>
              <a:rPr lang="ru-RU" sz="1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Колесова  </a:t>
            </a:r>
            <a:endParaRPr lang="en-US" sz="18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Архангельск</a:t>
            </a:r>
          </a:p>
          <a:p>
            <a:pPr algn="ctr"/>
            <a:r>
              <a:rPr lang="ru-RU" sz="1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января 2024 года</a:t>
            </a:r>
            <a:endParaRPr lang="ru-RU" sz="18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0" y="188685"/>
            <a:ext cx="9572897" cy="769258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учреждение</a:t>
            </a:r>
            <a:b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«Российский сельскохозяйственный центр» ФГБУ «Россельхозцентр»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6"/>
          </p:nvPr>
        </p:nvSpPr>
        <p:spPr>
          <a:xfrm>
            <a:off x="595692" y="1669142"/>
            <a:ext cx="10945284" cy="3991429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изоляция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закреплено новым законом, согласно которому это мероприятия, направленные на предотвращение внутривидового перекрестного опыления сельскохозяйственных растений, включая установление расстояния между посевами (посадками) различных сортов и гибридов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перекрестноопыляемых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сельскохозяйственных растений и использование изолирующих устройств, для производства семян сельскохозяйственных растений и сельскохозяйственной продукции. </a:t>
            </a:r>
          </a:p>
          <a:p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определение понятия производство (выращивание) семян сельскохозяйственных растений внесено дополнение, согласно которому производство – это деятельность, относящаяся к сельскохозяйственному производству в целях получения семян сельскохозяйственных растений, осуществляемая с учетом требований пространственной изоляции, включающая в себя подготовку к посеву (посадке), посев (посадку), уход за сельскохозяйственными растениями, уборку семян сельскохозяйственных растений, обработку семян сельскохозяйственных растений, выращивание сеянцев, саженцев и выкапывание сельскохозяйственных растений.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34434" y="189186"/>
            <a:ext cx="9432953" cy="740980"/>
          </a:xfrm>
        </p:spPr>
        <p:txBody>
          <a:bodyPr/>
          <a:lstStyle/>
          <a:p>
            <a:pPr algn="ctr"/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изоляция и нормы пространственной изоляции</a:t>
            </a: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1662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04306" y="216816"/>
            <a:ext cx="9432953" cy="722941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уполномоченные определять показатели качества семян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2, статья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372" y="1826317"/>
            <a:ext cx="5404214" cy="15875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Учреждение, подведомственное федеральному органу исполнительной власти в области семеноводства, аккредитованные в качестве испытательной лаборатории и (или) органа инспекции в установленной области деятельности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02258" y="1825713"/>
            <a:ext cx="5065485" cy="15875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лица, индивидуальные предприниматели, аккредитованные в качестве испытательной лаборатории и (или) органа инспекции в установленной деятельности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372" y="1164101"/>
            <a:ext cx="11552765" cy="3783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8371" y="3599334"/>
            <a:ext cx="11388829" cy="4681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средств, выделяемых на оказание государственных услуг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8371" y="4340857"/>
            <a:ext cx="11388828" cy="799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 подведомственные федеральному органу исполнительной власти в области семеноводства, аккредитованные в качестве испытательной лаборатории и (или) органа инспекции в установленной области деятельности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8371" y="5385137"/>
            <a:ext cx="11388827" cy="708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Полномочиями по определению показателей сортовых и посевных (посадочных) качеств семян сельскохозяйственных растений учреждение наделяется Минсельхозом России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>
            <a:off x="2540000" y="1523069"/>
            <a:ext cx="433479" cy="303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0"/>
          </p:cNvCxnSpPr>
          <p:nvPr/>
        </p:nvCxnSpPr>
        <p:spPr>
          <a:xfrm>
            <a:off x="8766629" y="1542473"/>
            <a:ext cx="368372" cy="283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2"/>
            <a:endCxn id="13" idx="0"/>
          </p:cNvCxnSpPr>
          <p:nvPr/>
        </p:nvCxnSpPr>
        <p:spPr>
          <a:xfrm flipH="1">
            <a:off x="6192785" y="4067504"/>
            <a:ext cx="1" cy="273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32790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6"/>
          </p:nvPr>
        </p:nvSpPr>
        <p:spPr>
          <a:xfrm>
            <a:off x="363462" y="1871662"/>
            <a:ext cx="10945284" cy="3019652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семенах, предназначенных для производства семян и воспроизводства сельскохозяйственных растений, определяются показатели качества, а также наличие в них ГМО </a:t>
            </a:r>
          </a:p>
          <a:p>
            <a:pPr marL="342900" indent="-342900">
              <a:buAutoNum type="arabicPeriod"/>
            </a:pPr>
            <a:endPara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показателям качества семян и формы документов, содержащих сведения об указанных показателях, устанавливаются федеральным органом исполнительной власти в области 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семеноводства (</a:t>
            </a: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Минсельхоза России от 26.05.2023 №528)</a:t>
            </a:r>
          </a:p>
          <a:p>
            <a:pPr marL="342900" indent="-342900">
              <a:buAutoNum type="arabicPeriod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63462" y="217715"/>
            <a:ext cx="9432953" cy="1436233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показателей сортовых и посевных (посадочных) качеств семян, а также наличия в посевах (посадках) и семенах генно-инженерно-модифицированных организмов (ГМО) 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№454-ФЗ глава 2, статья 13)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48520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7945" y="345030"/>
            <a:ext cx="9681028" cy="879114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показателей сортовых качеств семян сельскохозяйственных растений и документы (ФЗ «О семеноводстве» от 30.12.2021</a:t>
            </a:r>
            <a:b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№454-ФЗ  глава2, статья 13, 14, 15)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14" y="1238221"/>
            <a:ext cx="4035972" cy="472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апробации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67256" y="1219453"/>
            <a:ext cx="3405350" cy="472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грунтового контроля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5214" y="1990029"/>
            <a:ext cx="10712043" cy="4256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Решением Совета Евразийской экономической комиссии (ЕЭК) от 30 января 2020 г №10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0164" y="2680139"/>
            <a:ext cx="9774619" cy="1135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определения показателей сортовых качеств семян, утверждена приказом Минсельхоза России от 24.05.2023 №525. Апробация проводится в отношении посевов (посадок) сельскохозяйственных растений для использования в семенных целях, семена которых предназначены  для реализации или производства семян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61186" y="1722887"/>
            <a:ext cx="409904" cy="236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960349" y="1722887"/>
            <a:ext cx="230634" cy="267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665483" y="3960403"/>
            <a:ext cx="4524703" cy="394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и условия их выдачи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1047" y="4335517"/>
            <a:ext cx="1765739" cy="6148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апробации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4045" y="4706007"/>
            <a:ext cx="1907628" cy="6148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выбраковки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94879" y="4690998"/>
            <a:ext cx="2065283" cy="6148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обследования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159767" y="4335518"/>
            <a:ext cx="1986454" cy="6148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выбраковки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>
            <a:endCxn id="19" idx="0"/>
          </p:cNvCxnSpPr>
          <p:nvPr/>
        </p:nvCxnSpPr>
        <p:spPr>
          <a:xfrm>
            <a:off x="4587859" y="4333205"/>
            <a:ext cx="0" cy="37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011713" y="4354541"/>
            <a:ext cx="215807" cy="327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7" idx="3"/>
            <a:endCxn id="21" idx="1"/>
          </p:cNvCxnSpPr>
          <p:nvPr/>
        </p:nvCxnSpPr>
        <p:spPr>
          <a:xfrm>
            <a:off x="8190186" y="4157472"/>
            <a:ext cx="969581" cy="485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7" idx="1"/>
            <a:endCxn id="18" idx="3"/>
          </p:cNvCxnSpPr>
          <p:nvPr/>
        </p:nvCxnSpPr>
        <p:spPr>
          <a:xfrm flipH="1">
            <a:off x="2576786" y="4157472"/>
            <a:ext cx="1088697" cy="485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13181" y="5336627"/>
            <a:ext cx="2361469" cy="136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Последовательное размножение в соответствии со схемой производства семян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48799" y="5494283"/>
            <a:ext cx="2278119" cy="1048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Непригодность посева (посадки) для использования в семенных целях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081235" y="5494283"/>
            <a:ext cx="2356945" cy="1048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Посевы (посадки) родительских форм гибридов (участки гибридизации)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913368" y="5210871"/>
            <a:ext cx="2585544" cy="1048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Непригодность участка гибридизации для использования в семенных целях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9151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наличия ГМО в посевах и семенах</a:t>
            </a: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№454-ФЗ  глава2, статья13)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1543" y="1108702"/>
            <a:ext cx="11103428" cy="11193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бюджетным учреждением или аккредитованным органом инспекции одновременно с определением показателей качества семян определяется в посевах и семенах наличие ГМО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1543" y="2395463"/>
            <a:ext cx="11103428" cy="10831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оформляется заключение о наличии (об отсутствии) в посевах (посадках) или семенах ГМО по форме установленной федеральным органом исполнительной власти в области семеноводства по согласованию с национальным органом по аккредитации.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1543" y="3646052"/>
            <a:ext cx="11103428" cy="1308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ГМО собственник и (или) владелец посевов (посадок) или семян ЛИБО ЛИЦА (ФГБУ ИЛИ ОРГАН ИНСПЕКЦИИ), установившие в результате проведенных лабораторных исследований наличие в посевах (посадках) или семенах сельскохозяйственных растений ГМО, в течение трех дней обязаны уведомить об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федеральным органом исполнительной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по контролю (надзору) в области семеноводства.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1543" y="5121997"/>
            <a:ext cx="11103428" cy="1351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 и (или) владелец посевов (посадок) или семян обязаны в присутствии должностного лица федерального органа исполнительной власти, осуществляющего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(надзор) в области семеноводства уничтожить такие посевы (посадки) или семена в порядке,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 федеральным органом исполнительной власти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семеноводства в течение 15 дней со дня получения заключения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0332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4777" y="319543"/>
            <a:ext cx="9432953" cy="943200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показателей сортовых и посевных (посадочных) качеств семян, а также наличия в посевах (посадках) и семенах  ГМО </a:t>
            </a: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№454-ФЗ  глава2, статья 13)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0217" y="2405307"/>
            <a:ext cx="106192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наличия в посевах (посадках) и семенах сельскохозяйственных растений, предназначенных для производства семян или воспроизводства сельскохозяйственных растений генно-инженерно-модифицированных организмов осуществляется путем анализа таких посевов (посадок) и семян на наличие генно-инженерно-модифицированных организмов федеральным государственным учреждением, указанным в части 3 настоящей статьи, или аккредитованными органами инспекции в порядке и сроки, которые установлены федеральным органом исполнительной власти, осуществляющим функции по выработке государственной политики и нормативно-правовому регулированию в области семеноводства сельскохозяйственных растений, одновременно с определением показателей сортовых и посевных (посадочных) качеств семян сельскохозяйственных растений.</a:t>
            </a:r>
          </a:p>
        </p:txBody>
      </p:sp>
    </p:spTree>
    <p:extLst>
      <p:ext uri="{BB962C8B-B14F-4D97-AF65-F5344CB8AC3E}">
        <p14:creationId xmlns:p14="http://schemas.microsoft.com/office/powerpoint/2010/main" val="176876520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363740"/>
            <a:ext cx="9767387" cy="845567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показателей посевных (посадочных) качеств семян сельскохозяйственных растений и документы</a:t>
            </a: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№454-ФЗ глава2, статья15)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1565" y="1308539"/>
            <a:ext cx="3515711" cy="4414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проб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66538" y="1296278"/>
            <a:ext cx="3231931" cy="4414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проб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5213" y="1970691"/>
            <a:ext cx="10673256" cy="1020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единых методов, применяемых государствами-членами Евразийского экономического союза утверждены Решением Совета Евразийской экономической комиссии (ЕЭК) от 18 апреля 2018 г №40 (если не установлены правом ЕЭС, то устанавливаются Минсельхозом России)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5213" y="3090044"/>
            <a:ext cx="10673256" cy="646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 анализ проб семян, предназначенных для вывоза из Российской Федерации, осуществляется в соответствии с нормами международного права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10487" y="3898721"/>
            <a:ext cx="2885090" cy="1020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выдаваемые по результатам анализа проб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434" y="5218386"/>
            <a:ext cx="2440297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испытаний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(выдается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лабораторией)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2234" y="3898721"/>
            <a:ext cx="4556235" cy="11609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утверждает федеральным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исполнительной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в области семеноводства по согласованию с национальным органом по аккредитации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3943" y="5280699"/>
            <a:ext cx="2307999" cy="120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инспекции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(выдается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217276" y="1760986"/>
            <a:ext cx="630495" cy="20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7561943" y="1760986"/>
            <a:ext cx="604595" cy="20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3" idx="0"/>
          </p:cNvCxnSpPr>
          <p:nvPr/>
        </p:nvCxnSpPr>
        <p:spPr>
          <a:xfrm flipH="1">
            <a:off x="1554583" y="4611414"/>
            <a:ext cx="1220149" cy="606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1" idx="0"/>
          </p:cNvCxnSpPr>
          <p:nvPr/>
        </p:nvCxnSpPr>
        <p:spPr>
          <a:xfrm>
            <a:off x="5195577" y="4918842"/>
            <a:ext cx="472366" cy="361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50697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6241" y="203616"/>
            <a:ext cx="9432953" cy="752380"/>
          </a:xfrm>
        </p:spPr>
        <p:txBody>
          <a:bodyPr/>
          <a:lstStyle/>
          <a:p>
            <a:pPr algn="ctr"/>
            <a:r>
              <a:rPr lang="ru-RU" sz="19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Оборотоспособность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семян сельскохозяйственных растений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2, статья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856159"/>
              </p:ext>
            </p:extLst>
          </p:nvPr>
        </p:nvGraphicFramePr>
        <p:xfrm>
          <a:off x="583326" y="5060731"/>
          <a:ext cx="4792716" cy="121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3945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Запрещается реализация семян сорта и гибриды которых: входят в перечень, утвержденный Правительством РФ;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83325" y="1481958"/>
            <a:ext cx="5155324" cy="1371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Семена сорта и гибриды которых: входят в перечень, утвержденный Правительством РФ к обороту на территории допускается при условии: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05297" y="2915819"/>
            <a:ext cx="4493171" cy="64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экспертиз и научно-исследовательских работ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05297" y="1340069"/>
            <a:ext cx="4493172" cy="1176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документов о показателях качества семян, а также если их сорта и гибриды включены в Государственный реестр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38649" y="3972907"/>
            <a:ext cx="5659821" cy="756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пищевых, и (или) кормовых, и (или) технических целей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70388" y="5138757"/>
            <a:ext cx="5628290" cy="8530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сорта и гибриды не включены в Государственный реестр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endCxn id="8" idx="1"/>
          </p:cNvCxnSpPr>
          <p:nvPr/>
        </p:nvCxnSpPr>
        <p:spPr>
          <a:xfrm>
            <a:off x="4792718" y="3885104"/>
            <a:ext cx="945931" cy="466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3"/>
            <a:endCxn id="7" idx="1"/>
          </p:cNvCxnSpPr>
          <p:nvPr/>
        </p:nvCxnSpPr>
        <p:spPr>
          <a:xfrm flipV="1">
            <a:off x="5738649" y="1928557"/>
            <a:ext cx="1166648" cy="239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1"/>
          </p:cNvCxnSpPr>
          <p:nvPr/>
        </p:nvCxnSpPr>
        <p:spPr>
          <a:xfrm flipV="1">
            <a:off x="5265891" y="5565300"/>
            <a:ext cx="504497" cy="4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34434" y="3263462"/>
            <a:ext cx="4694765" cy="14977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 оформлены документы о показателях сортовых и посевных качеств семян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сорта и гибриды которых: входят в перечень, утвержденный Правительством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050910" y="3278094"/>
            <a:ext cx="1854387" cy="284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01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5654" y="192398"/>
            <a:ext cx="9432953" cy="752380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реализации и транспортировке семян сельскохозяйственных растений (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2, статья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00491"/>
              </p:ext>
            </p:extLst>
          </p:nvPr>
        </p:nvGraphicFramePr>
        <p:xfrm>
          <a:off x="934720" y="5060731"/>
          <a:ext cx="444132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1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394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Порядок реализации и транспортировки семян устанавливается федеральным органом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исполнительной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власти в области семеноводства (приказ Минсельхоза России от 006.04.2023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№347)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31077" y="2002219"/>
            <a:ext cx="3594537" cy="1813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затаренном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затаренном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Элитные семена;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Семена обработанные химическими или биологическим препаратами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3171" y="1959944"/>
            <a:ext cx="3105807" cy="1884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 (упаковка) должна иметь ярлыки (этикетки).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тара (упаковка), предназначенная для оптовой и розничной торговли – информацию о семенах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56179" y="1973944"/>
            <a:ext cx="3799490" cy="1813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надписи определяющие порядок обращения с обработанными семенами и сведения о возможных негативных воздействиях на здоровье человека и окружающую среду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38648" y="4031334"/>
            <a:ext cx="5659821" cy="1187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оформлены сопроводительные документы, содержащие сведения о наименованиях сортов и гибридов растений, происхождении и качестве семян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9823" y="5565977"/>
            <a:ext cx="5628290" cy="758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осуществляющие реализацию семян, обязаны вносить информацию о реализуемых семенах в информационную систему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2" idx="3"/>
          </p:cNvCxnSpPr>
          <p:nvPr/>
        </p:nvCxnSpPr>
        <p:spPr>
          <a:xfrm>
            <a:off x="3925614" y="2908733"/>
            <a:ext cx="567557" cy="517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7598978" y="3035808"/>
            <a:ext cx="457201" cy="207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3"/>
            <a:endCxn id="8" idx="1"/>
          </p:cNvCxnSpPr>
          <p:nvPr/>
        </p:nvCxnSpPr>
        <p:spPr>
          <a:xfrm>
            <a:off x="3925614" y="4625297"/>
            <a:ext cx="1813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83325" y="4380931"/>
            <a:ext cx="3342289" cy="488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незатаренном состоянии (насыпью)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50552" y="1323971"/>
            <a:ext cx="9191046" cy="433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и транспортировке семена могут находиться: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3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510091" y="188914"/>
            <a:ext cx="6632423" cy="752380"/>
          </a:xfrm>
        </p:spPr>
        <p:txBody>
          <a:bodyPr/>
          <a:lstStyle/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 в силу новые нормативно –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462" y="1093796"/>
            <a:ext cx="1150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Евразийском экономическом союзе от 29 мая 2014 года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от 7 ноября 2017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обращении семян сельскохозяйственных растений в рамках Евразийского экономического союза"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коллегии Евразийской экономической комиссии от 31 января 2018 года N 18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перечне документов, содержащих сведения о сортовых и посевных(посадочных) качествах семян сельскохозяйственных растений, взаимно признаваемых государствами - членами Евразийского экономического союза при обращении семян сельскохозяйственных растений в рамках Евразийского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союза»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коллегии Евразийской экономической комиссии от 13 февраля 2018 года N 26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формирования и ведения единого реестра сортов сельскохозяйственных растений»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Евразийской экономической комиссии от 18 апреля 2018 года N 40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перечне единых методов определения посевных (посадочных) качеств семян сельскохозяйственных растений, применяемых государствами – членами Евразийского экономического союза при обращении семян сельскохозяйственных растений в рамках Евразийского экономического союза»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коллегии Евразийской экономической комиссии от 22 мая 2018 года N 85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технологических документах, регламентирующих информационное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при реализации средствами интегрированной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системы внешней и взаимной торговли общего процесса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"Формирование, ведение и использование единого реестра сортов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сельскохозяйственных растений"</a:t>
            </a:r>
          </a:p>
        </p:txBody>
      </p:sp>
    </p:spTree>
    <p:extLst>
      <p:ext uri="{BB962C8B-B14F-4D97-AF65-F5344CB8AC3E}">
        <p14:creationId xmlns:p14="http://schemas.microsoft.com/office/powerpoint/2010/main" val="3901205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65399688"/>
              </p:ext>
            </p:extLst>
          </p:nvPr>
        </p:nvGraphicFramePr>
        <p:xfrm>
          <a:off x="567558" y="1166649"/>
          <a:ext cx="10830911" cy="536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0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06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17) сельскохозяйственные растения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– растения и их части, включая семена, относящиеся к сельскохозяйственным культурам, за исключением декоративных и цветочных культур;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6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18)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семена сельскохозяйственных растений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части растений, собственно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семена, посадочный материал, применяемые для воспроизводства сортов сельскохозяйственных растений;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15)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посадочный материал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плоды, соплодия, части сложных плодов сельскохозяйственных растений, не являющиеся семенным материалом, сельскохозяйственные растения или их части, употребляемые для размножения вегетативным путем;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18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16)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производство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(выращивание) семян сельскохозяйственных растений- деятельность, относящаяся к сельскохозяйственному производству в целях получения семян сельскохозяйственных растений, осуществляемая с учетом требований пространственной изоляции, включающая в себя подготовку к посеву (посадке), посев (посадку), уход за сельскохозяйственными растениями, уборку семян сельскохозяйственных растений, обработку семян сельскохозяйственных растений, выращивание сеянцев, саженцев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 выкапывание сельскохозяйственных растений;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612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19)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семеноводство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-определенная на основании общероссийского классификатора видов деятельности совокупность видов деятельности, относящихся к производству (выращиванию), хранению,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транспортировке, реализации семян сельскохозяйственных растений, включая оказание услуг в указанной области;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0" y="203201"/>
            <a:ext cx="9432953" cy="740228"/>
          </a:xfrm>
        </p:spPr>
        <p:txBody>
          <a:bodyPr/>
          <a:lstStyle/>
          <a:p>
            <a:pPr algn="ctr"/>
            <a:r>
              <a:rPr lang="en-US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понятия введенные в ФЗ «О семеноводстве» от  30.12.2021 №454-ФЗ (глава 1, статья 1)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 в силу новые нормативно –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434" y="1225689"/>
            <a:ext cx="1150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Решение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коллегии Евразийской экономической комиссии от 25 октября 2022 года №153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состава сведений о сортовых и посевных (посадочных) качествах семян сельскохозяйственных растений, содержащихся в документах, указанных в перечне документов, содержащих сведения о сортовых и посевных (посадочных) качествах семян сельскохозяйственных растений, взаимно признаваемых государствами, членами Евразийского экономического союза при обращении семян сельскохозяйственных растений в рамках Евразийского экономического союза»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коллегии Евразийской экономической комиссии от 25 октября 2022 года №155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методических подходов к проведению испытаний сортов сельскохозяйственных растений в рамках Евразийского экономического союза»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коллегии Евразийской экономической комиссии от 19 декабря 2023 года N 38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подходах к применению унифицированных требований к категориям семян сельскохозяйственных растений (этапам воспроизводства сорта, этапам размножения семян) при обращении семян сельскохозяйственных растений в рамках Евразийского экономического союза»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коллегии Евразийской экономической комиссии от 19 декабря 2023 года N 39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подходах к применению унифицированных требований к упаковке и маркировке семян сельскохозяйственных растений при их обращении в рамках Евразийского экономического союза»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коллегии Евразийской экономической комиссии от 30 января 2020 года N 10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единых методах определения сортовых качеств семян сельскохозяйственных растений в рамках Евразийского экономического союза»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 в силу новые нормативно –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434" y="1790482"/>
            <a:ext cx="1150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коллегии Евразийской экономической комиссии от 21 мая 2021 года №7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перечне мер, направленных на унификацию законодательства государств – членов Евразийского экономического союза в сферах испытания сортов и семеноводства сельскохозяйственных растений».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Постановление Правительства РФ от 16.05.2023 № 754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локализации производства семян сельскохозяйственных растений на территории Российской Федерации»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22.09.2018 № 1125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перечень услуг, которые являются необходимыми и обязательными для предоставления федеральными органами исполнительной власти, Государственной корпорацией по атомной энергии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государственных услуг и предоставляются организациями, участвующими в предоставлении государственных услуг»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24.01.2023 № 80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ввоза в Российскую Федерацию семян сельскохозяйственных растений для проведения экспертиз и научно-исследовательских работ, а также для использования в образовательных целях»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31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 в силу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 –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434" y="1225689"/>
            <a:ext cx="1150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03.04.2023 № 532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осуществления федерального государственного контроля (надзора) в области семеноводства в отношении семян сельскохозяйственных растений в пунктах пропуска через государственную границу Российской Федерации при ввозе семян сельскохозяйственных растений в Российскую Федерацию из иностранных государств, не являющихся членами Евразийского экономического союза, и о внесении изменений в Правила осуществления контроля при пропуске лиц, транспортных средств, грузов, товаров и животных через государственную границу Российской Федерации»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01.02.2023 № 147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осуществления анализа рисков в области семеноводства сельскохозяйственных растений»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27.03.2023 № 483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некоторые акты Правительства Российской Федерации»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Минсельхоза России от 08.02.2023 № 71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Методических рекомендаций по разработке схемы производства семян сорта или гибрида сельскохозяйственного растения»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	 Приказ Минсельхоза России от 13.02.2023 № 83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формы заключения о наличии (об отсутствии) в посевах (посадках) или семенах сельскохозяйственных растений генно-инженерно-модифицированных организмов» (Зарегистрирован Минюстом России 20.03.2023, регистрационный № 72636)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037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силу новые нормативно –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434" y="1195397"/>
            <a:ext cx="115039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21. .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Минсельхоза России от 06.04.2023 № 347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реализации и транспортировки семян сельскохозяйственных растений и форм ярлыков (этикеток), которые должна иметь тара (упаковка) семян сельскохозяйственных растений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затаренном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состоянии при их реализации и транспортировке» (Зарегистрирован Минюстом России 12.05.2023, регистрационный № 73294)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Минсельхоза России от 26.05.2023 № 528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показателям сортовых и посевных (посадочных) качеств семян сельскохозяйственных растений и формы документов, содержащих сведения об указанных показателях» (Зарегистрирован Минюстом России 29.05.2023, регистрационный № 73578)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	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Минсельхоза России от 06.04.2023 № 346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уничтожения посевов (посадок) или семян сельскохозяйственных растений, в которых выявлено наличие генно-инженерно-модифицированных организмов» (Зарегистрирован Минюстом России 29.05.2023, регистрационный № 73568)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	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Минсельхоза России от 24.05.2023 № 525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Методики определения показателей сортовых качеств семян сельскохозяйственных растений» (Зарегистрирован Минюстом России 31.05.2023, регистрационный № 73632)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Минсельхоза России от 22.05.2023 № 512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регистрации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сорта или гибрида сельскохозяйственного растения» (Зарегистрирован Минюстом России 31.05.2023, регистрационный № 73631) 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6448" y="1963974"/>
            <a:ext cx="11399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00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силу новые нормативно –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434" y="1500197"/>
            <a:ext cx="1150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Приказ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72, ФТС России № 37 от 23.01.2023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разработки и реализации мер по управлению рисками, включающего в себя порядок сбора и анализа информации, в том числе предварительной информации, предоставляемой участниками внешнеэкономической деятельности в таможенные органы, а также стратегии и тактики применения системы управления рисками при осуществлении федерального государственного контроля (надзора) в области семеноводства в отношении семян сельскохозяйственных растений в пунктах пропуска через Государственную границу Российской Федерации» (Зарегистрирован Минюстом России 11.04.2023, регистрационный № 72970)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Минсельхоза России от 24.05.2023 № 527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введения временных ограничений на ввоз семян сельскохозяйственных растений в Российскую Федерацию и (или) установления дополнительных (специальных) требований к показателям сортовых и посевных (посадочных) качеств семян сельскохозяйственных растений, ввозимых в Российскую Федерацию» (Зарегистрирован Минюстом России 01.06.2023, регистрационный № 73660)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	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28.04.2022 № 764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Положение о Министерстве сельского хозяйства Российской Федерации»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21.04.2022 № 729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изменения в Положение о Министерстве науки и высшего образования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6448" y="1963974"/>
            <a:ext cx="11399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56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силу новые нормативно –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434" y="997972"/>
            <a:ext cx="115336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08.12.2022 № 3835-р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родов и видов сельскохозяйственных растений, производство и выращивание которых направлено на обеспечение продовольственной безопасности Российской Федерации, сорта и гибриды которых подлежат включению в Государственный реестр сортов и гибридов сельскохозяйственных растений, допущенных к использованию»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	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20.12.2022 № 2358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ввоза в Российскую Федерацию и вывоза из Российской Федерации семян сельскохозяйственных растений»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	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03.10.2022 № 1758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области семеноводства в отношении семян сельскохозяйственных растений и признании утратившими силу некоторых актов Правительства Российской Федерации»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15.09.2022 № 1619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Положение о Федеральной службе по ветеринарному и фитосанитарному надзору и Положение о Федеральной таможенной службе»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 Правительства РФ от 12.04.2022 № 643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признании утратившим силу постановления Правительства Российской Федерации от 1 октября 2001 г. № 698»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Минсельхоза России от 25.08.2022 № 561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формы свидетельства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автора сорта или гибрида сельскохозяйственного растения» (Зарегистрирован Минюстом России 13.10.2022, регистрационный № 70496) </a:t>
            </a:r>
          </a:p>
        </p:txBody>
      </p:sp>
    </p:spTree>
    <p:extLst>
      <p:ext uri="{BB962C8B-B14F-4D97-AF65-F5344CB8AC3E}">
        <p14:creationId xmlns:p14="http://schemas.microsoft.com/office/powerpoint/2010/main" val="154553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6"/>
          </p:nvPr>
        </p:nvSpPr>
        <p:spPr>
          <a:xfrm>
            <a:off x="535473" y="3148057"/>
            <a:ext cx="10945284" cy="58211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СПАСИБО ЗА ВНИМАНИЕ !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4950" y="386630"/>
            <a:ext cx="39004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«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Россельхозцентр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5293862"/>
            <a:ext cx="49873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Архангельск, пр-т Ломоносова, д.206,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908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(818 2) 28-60-69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(818 2) 65-33-84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49407408"/>
              </p:ext>
            </p:extLst>
          </p:nvPr>
        </p:nvGraphicFramePr>
        <p:xfrm>
          <a:off x="595630" y="1788160"/>
          <a:ext cx="10724011" cy="253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0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ПРОДОЛЖЕНИЕ СЛАЙДА 1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19.1) селекция сорта или гибрида сельскохозяйственного растения (далее – селекция) –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деятельность, направленная на создание (получение) сорта или гибрида сельскохозяйственного растения;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24.1) специальная семеноводческая зона 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– территория, характеризующая благоприятными фитосанитарными и технологическим условиями для производства</a:t>
                      </a:r>
                      <a:r>
                        <a:rPr lang="ru-RU" sz="1800" b="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семян сельскохозяйственных растений;</a:t>
                      </a:r>
                      <a:endParaRPr lang="ru-RU" sz="18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16719" y="188686"/>
            <a:ext cx="9432953" cy="752608"/>
          </a:xfrm>
        </p:spPr>
        <p:txBody>
          <a:bodyPr/>
          <a:lstStyle/>
          <a:p>
            <a:pPr algn="ctr"/>
            <a:r>
              <a:rPr lang="en-US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понятия введенные в ФЗ «О семеноводстве» от  30.12.2021 №454-ФЗ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1, статья 1)</a:t>
            </a:r>
            <a:endParaRPr lang="ru-RU" sz="19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566057" y="174172"/>
            <a:ext cx="8331200" cy="752607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семян сельскохозяйственных растений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6, 7, 8, 9)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46373"/>
              </p:ext>
            </p:extLst>
          </p:nvPr>
        </p:nvGraphicFramePr>
        <p:xfrm>
          <a:off x="275771" y="1068009"/>
          <a:ext cx="11553373" cy="547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8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43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90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889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зависимости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 этапа воспроизводства сорта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или гибрида сельскохозяйственного растения определяются следующие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категории семян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сельскохозяйственных растений: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6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Оригинальные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семена сельскохозяйственных растений, произведенные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оригинатором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сорта или гибрида либо уполномоченным им лицом.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Оригинальные семена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сельскохозяйст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-венных растений предназначены для получения элитных семян (семян элиты). Оригинальные семена имеют подкатегории, перечень которых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утверждает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федеральный орган исполнительной власти,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осуществ-ляющий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функции по выработке государственной политики и нормативно-правовому регулированию в области семеноводства сельскохозяйственных растений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Элитные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семена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сельскохозяйствен-ных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растений признаются семена, полученные от сельскохозяйственных растений, выращенных из оригинальных семян сельскохозяйственных растений.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Элитные семена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сельс-кохозяйственных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растений используются для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произ-водства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репродукционных семян сельскохозяйственных растений.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Репродукционные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сельскохозяйственных растений являются семена, полученные от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сельскохо-зяйственных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растений, выращенных из элитных семян сельскохозяйственных растений и последующих после элитных семян поколений сельскохозяйственных растений.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Гибридные семена сельскохозяйственных растений первого поколения являются репродукционными семенами сельскохозяйственных растений. Репродукционные семена сельскохозяйственных растений могут производиться для собственных нужд любыми  физическими лицами.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60262" y="218905"/>
            <a:ext cx="9432953" cy="724524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в государственном регулировании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статья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7, 8, 9)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7999" y="3456553"/>
            <a:ext cx="6096000" cy="2003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Сохранность сорта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Пространственная изоляция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Локализация производства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5771" y="1249998"/>
            <a:ext cx="11640457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Требования к производству семян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сельскохозяйственных растений:</a:t>
            </a:r>
          </a:p>
        </p:txBody>
      </p:sp>
    </p:spTree>
    <p:extLst>
      <p:ext uri="{BB962C8B-B14F-4D97-AF65-F5344CB8AC3E}">
        <p14:creationId xmlns:p14="http://schemas.microsoft.com/office/powerpoint/2010/main" val="1012454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31234" y="217713"/>
            <a:ext cx="9432953" cy="711201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сорта или гибрида сельскохозяйственного растения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1772"/>
            <a:ext cx="115243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сорта (гибрида) осуществляется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оригинатором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путем утверждения схемы производства семян сорта (гибрида), разработанной в соответствии с методическими рекомендациями, утвержденными федеральным органом исполнительной власти в области семеноводства, и соблюдения указанной схемы (приказ Минсельхоза России от 08.02.2023 №71).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производства семян сорта (гибрида) включает в себя комплекс мероприятий по сохранению сортов (гибридов) с использованием научно обоснованных методов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схеме производства семян рекомендуется указывать: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поколений репродукционных семян;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инимальное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пространственной изоляции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 рекомендации:</a:t>
            </a:r>
          </a:p>
          <a:p>
            <a:pPr font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 подготовке семян сельскохозяйственных растений (посадочного материала) к посеву (посадке);</a:t>
            </a:r>
          </a:p>
          <a:p>
            <a:pPr font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посеву (посадке) семян сельскохозяйственных растений;</a:t>
            </a:r>
          </a:p>
          <a:p>
            <a:pPr font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 уходу за сельскохозяйственными растениями;</a:t>
            </a:r>
          </a:p>
          <a:p>
            <a:pPr font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 уборке и последующей обработке семян сельскохозяйственных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по иным мероприятиям, направленным на сохранение сорта или гибрида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62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6"/>
          </p:nvPr>
        </p:nvSpPr>
        <p:spPr>
          <a:xfrm>
            <a:off x="117458" y="183611"/>
            <a:ext cx="9225526" cy="760043"/>
          </a:xfrm>
        </p:spPr>
        <p:txBody>
          <a:bodyPr>
            <a:noAutofit/>
          </a:bodyPr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производству (выращиванию) семян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статья 11, 12)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5930" y="1239788"/>
            <a:ext cx="4209394" cy="536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сорта (гибрида)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5930" y="2042451"/>
            <a:ext cx="4209393" cy="7065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показателей качества установленным требованиям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5734" y="1121144"/>
            <a:ext cx="4591600" cy="9137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схемы производства в соответствии с методическими рекомендациями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17051" y="4142592"/>
            <a:ext cx="4550281" cy="2049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стихийных бедствий или иных чрезвычайных ситуаций органами исполнительной власти субъекта Российской Федерации могут допускаться к использованию семена, показатели качества которых не соответствуют обязательным требованиям.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54814" y="205109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01028" y="2182010"/>
            <a:ext cx="4566305" cy="904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 ГМО, за исключением посева (посадки) таких семян для проведения экспертиз и научных исследований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17052" y="3382549"/>
            <a:ext cx="4550281" cy="611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Зараженные  и (или) засоренные карантинными объектами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45931" y="4257224"/>
            <a:ext cx="4303986" cy="20495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роды и виды которых  входят в перечень, утвержденный Правительством РФ показатели качества которых не соответствуют требованиям, установленным федеральным органом исполнительной власти в  области семеноводства.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>
            <a:stCxn id="3" idx="3"/>
            <a:endCxn id="5" idx="1"/>
          </p:cNvCxnSpPr>
          <p:nvPr/>
        </p:nvCxnSpPr>
        <p:spPr>
          <a:xfrm>
            <a:off x="5155324" y="1507802"/>
            <a:ext cx="1720410" cy="70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1" idx="3"/>
            <a:endCxn id="15" idx="1"/>
          </p:cNvCxnSpPr>
          <p:nvPr/>
        </p:nvCxnSpPr>
        <p:spPr>
          <a:xfrm>
            <a:off x="5249917" y="3578671"/>
            <a:ext cx="1667135" cy="109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752195" y="3846070"/>
            <a:ext cx="342570" cy="411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475187" y="4351283"/>
            <a:ext cx="63061" cy="141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6" idx="3"/>
          </p:cNvCxnSpPr>
          <p:nvPr/>
        </p:nvCxnSpPr>
        <p:spPr>
          <a:xfrm>
            <a:off x="5249917" y="5281984"/>
            <a:ext cx="17263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45931" y="3275906"/>
            <a:ext cx="4303986" cy="605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использовать при производстве семян семена</a:t>
            </a:r>
          </a:p>
        </p:txBody>
      </p:sp>
      <p:cxnSp>
        <p:nvCxnSpPr>
          <p:cNvPr id="14" name="Прямая со стрелкой 13"/>
          <p:cNvCxnSpPr>
            <a:endCxn id="13" idx="1"/>
          </p:cNvCxnSpPr>
          <p:nvPr/>
        </p:nvCxnSpPr>
        <p:spPr>
          <a:xfrm flipV="1">
            <a:off x="5249917" y="2634213"/>
            <a:ext cx="1651111" cy="909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592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6"/>
          </p:nvPr>
        </p:nvSpPr>
        <p:spPr>
          <a:xfrm>
            <a:off x="117458" y="188687"/>
            <a:ext cx="8949050" cy="75671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семян сельскохозяйственных растений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 семеноводстве» от 30.12.2021 №454-ФЗ глава 2, статья  12)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434" y="2121088"/>
            <a:ext cx="110325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Правила локализации производства семян на территории Российской Федерации устанавливаются Правительством Российской Федерации (постановление Правительства Российской Федерации от 16.05.2023 №754).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Пространственная изоляция к сельскохозяйственному производству, за исключением установленной правом Евразийского экономического союза, утверждается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области семеноводства сельскохозяйственных растений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Для производства семян сельскохозяйственных растений могут устанавливаться специальные семеноводческие зоны. </a:t>
            </a:r>
          </a:p>
        </p:txBody>
      </p:sp>
    </p:spTree>
    <p:extLst>
      <p:ext uri="{BB962C8B-B14F-4D97-AF65-F5344CB8AC3E}">
        <p14:creationId xmlns:p14="http://schemas.microsoft.com/office/powerpoint/2010/main" val="2830838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6"/>
          </p:nvPr>
        </p:nvSpPr>
        <p:spPr>
          <a:xfrm>
            <a:off x="334434" y="2293258"/>
            <a:ext cx="11509223" cy="243840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новому закону вступившим в силу с 1 сентября текущего года «Специальная семеноводческая зона это – территория, характеризующаяся благоприятными фитосанитарными и технологическими условиями для производства семян сельскохозяйственных растений».</a:t>
            </a:r>
          </a:p>
          <a:p>
            <a:endPara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технологическим условиям относится пространственная изоляция семеноводческих посевов от товарных посевов.</a:t>
            </a:r>
            <a:endPara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34434" y="188686"/>
            <a:ext cx="9432953" cy="769257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зоны семеноводства</a:t>
            </a:r>
          </a:p>
          <a:p>
            <a:pPr algn="ctr"/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 семеноводстве» от 30.12.2021 №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454-ФЗ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8566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10591</TotalTime>
  <Words>2478</Words>
  <Application>Microsoft Office PowerPoint</Application>
  <PresentationFormat>Широкоэкранный</PresentationFormat>
  <Paragraphs>270</Paragraphs>
  <Slides>26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Объемы оказания внебюджетных услуг  за 1 кв. 2015г. по сравнению с 1 кв. 2011г. вырос в 2 раза     о</dc:title>
  <dc:creator>Oksana Birukova</dc:creator>
  <cp:lastModifiedBy>Galina Projerina</cp:lastModifiedBy>
  <cp:revision>517</cp:revision>
  <cp:lastPrinted>2024-01-29T14:21:32Z</cp:lastPrinted>
  <dcterms:created xsi:type="dcterms:W3CDTF">2015-07-28T11:29:39Z</dcterms:created>
  <dcterms:modified xsi:type="dcterms:W3CDTF">2024-01-31T06:06:03Z</dcterms:modified>
</cp:coreProperties>
</file>